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67" r:id="rId2"/>
    <p:sldId id="256" r:id="rId3"/>
    <p:sldId id="260" r:id="rId4"/>
    <p:sldId id="269" r:id="rId5"/>
    <p:sldId id="263" r:id="rId6"/>
    <p:sldId id="257" r:id="rId7"/>
    <p:sldId id="264" r:id="rId8"/>
    <p:sldId id="259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el Haser" initials="AH" lastIdx="1" clrIdx="0">
    <p:extLst>
      <p:ext uri="{19B8F6BF-5375-455C-9EA6-DF929625EA0E}">
        <p15:presenceInfo xmlns:p15="http://schemas.microsoft.com/office/powerpoint/2012/main" userId="S-1-5-21-3009975827-1942386155-3087368816-27056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40" autoAdjust="0"/>
  </p:normalViewPr>
  <p:slideViewPr>
    <p:cSldViewPr snapToGrid="0">
      <p:cViewPr varScale="1">
        <p:scale>
          <a:sx n="63" d="100"/>
          <a:sy n="63" d="100"/>
        </p:scale>
        <p:origin x="14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EE344-55AD-4869-BBED-AE8F4C53DC85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8B6E8F-26CD-4EE5-A134-D04B9ADF5B04}">
      <dgm:prSet phldrT="[Text]"/>
      <dgm:spPr/>
      <dgm:t>
        <a:bodyPr/>
        <a:lstStyle/>
        <a:p>
          <a:r>
            <a:rPr lang="en-US" b="1" dirty="0"/>
            <a:t>Get familiar with </a:t>
          </a:r>
          <a:r>
            <a:rPr lang="en-US" b="1" dirty="0" err="1"/>
            <a:t>GraphQL</a:t>
          </a:r>
          <a:endParaRPr lang="en-US" b="1" dirty="0"/>
        </a:p>
      </dgm:t>
    </dgm:pt>
    <dgm:pt modelId="{FC6A9DEE-2C90-42AA-BE50-5FDF1624C735}" type="parTrans" cxnId="{69C134BC-C7D9-496E-8F98-53F941D7F906}">
      <dgm:prSet/>
      <dgm:spPr/>
      <dgm:t>
        <a:bodyPr/>
        <a:lstStyle/>
        <a:p>
          <a:endParaRPr lang="en-US"/>
        </a:p>
      </dgm:t>
    </dgm:pt>
    <dgm:pt modelId="{2D6511E1-68CE-4D38-9A09-DB79D105DD0A}" type="sibTrans" cxnId="{69C134BC-C7D9-496E-8F98-53F941D7F906}">
      <dgm:prSet/>
      <dgm:spPr/>
      <dgm:t>
        <a:bodyPr/>
        <a:lstStyle/>
        <a:p>
          <a:endParaRPr lang="en-US"/>
        </a:p>
      </dgm:t>
    </dgm:pt>
    <dgm:pt modelId="{4A5CB2C9-6FC2-43F0-B6B6-F4DDA5687BD7}">
      <dgm:prSet phldrT="[Text]"/>
      <dgm:spPr/>
      <dgm:t>
        <a:bodyPr/>
        <a:lstStyle/>
        <a:p>
          <a:r>
            <a:rPr lang="en-US" b="1" dirty="0"/>
            <a:t>Build the environment</a:t>
          </a:r>
          <a:endParaRPr lang="en-US" dirty="0"/>
        </a:p>
      </dgm:t>
    </dgm:pt>
    <dgm:pt modelId="{84F3EB72-8A76-4D9D-8F1B-07B230A6E545}" type="sibTrans" cxnId="{BFCAF4B9-EC60-471A-BE23-CBF7F66759BB}">
      <dgm:prSet/>
      <dgm:spPr/>
      <dgm:t>
        <a:bodyPr/>
        <a:lstStyle/>
        <a:p>
          <a:endParaRPr lang="en-US"/>
        </a:p>
      </dgm:t>
    </dgm:pt>
    <dgm:pt modelId="{52601406-41EE-46B5-8361-1CAE48C4DE37}" type="parTrans" cxnId="{BFCAF4B9-EC60-471A-BE23-CBF7F66759BB}">
      <dgm:prSet/>
      <dgm:spPr/>
      <dgm:t>
        <a:bodyPr/>
        <a:lstStyle/>
        <a:p>
          <a:endParaRPr lang="en-US"/>
        </a:p>
      </dgm:t>
    </dgm:pt>
    <dgm:pt modelId="{FE619F99-BF99-4E37-9EA8-92C20B374988}">
      <dgm:prSet phldrT="[Text]"/>
      <dgm:spPr/>
      <dgm:t>
        <a:bodyPr/>
        <a:lstStyle/>
        <a:p>
          <a:r>
            <a:rPr lang="en-US" b="1" dirty="0"/>
            <a:t>Generate traffic</a:t>
          </a:r>
          <a:endParaRPr lang="en-US" dirty="0"/>
        </a:p>
      </dgm:t>
    </dgm:pt>
    <dgm:pt modelId="{86EE767D-048A-4CCA-92FC-7A7B6C1217BD}" type="sibTrans" cxnId="{EBAF4E99-74CC-48BB-BC7E-5BE78C0678C0}">
      <dgm:prSet/>
      <dgm:spPr/>
      <dgm:t>
        <a:bodyPr/>
        <a:lstStyle/>
        <a:p>
          <a:endParaRPr lang="en-US"/>
        </a:p>
      </dgm:t>
    </dgm:pt>
    <dgm:pt modelId="{76C21F14-8E05-4C39-BDB6-426332B5363B}" type="parTrans" cxnId="{EBAF4E99-74CC-48BB-BC7E-5BE78C0678C0}">
      <dgm:prSet/>
      <dgm:spPr/>
      <dgm:t>
        <a:bodyPr/>
        <a:lstStyle/>
        <a:p>
          <a:endParaRPr lang="en-US"/>
        </a:p>
      </dgm:t>
    </dgm:pt>
    <dgm:pt modelId="{80628DBB-EE32-40BC-83EB-CF3343F7FA81}">
      <dgm:prSet phldrT="[Text]"/>
      <dgm:spPr/>
      <dgm:t>
        <a:bodyPr/>
        <a:lstStyle/>
        <a:p>
          <a:r>
            <a:rPr lang="en-US" b="1" dirty="0"/>
            <a:t>Create schema</a:t>
          </a:r>
          <a:endParaRPr lang="en-US" dirty="0"/>
        </a:p>
      </dgm:t>
    </dgm:pt>
    <dgm:pt modelId="{4823B982-8E52-46FF-9A48-8F6217274AD9}" type="sibTrans" cxnId="{243424DF-A735-4FE1-B0D7-FFA9E8D4C867}">
      <dgm:prSet/>
      <dgm:spPr/>
      <dgm:t>
        <a:bodyPr/>
        <a:lstStyle/>
        <a:p>
          <a:endParaRPr lang="en-US"/>
        </a:p>
      </dgm:t>
    </dgm:pt>
    <dgm:pt modelId="{6932FCCB-C8AC-44E4-A567-6F426FC9522C}" type="parTrans" cxnId="{243424DF-A735-4FE1-B0D7-FFA9E8D4C867}">
      <dgm:prSet/>
      <dgm:spPr/>
      <dgm:t>
        <a:bodyPr/>
        <a:lstStyle/>
        <a:p>
          <a:endParaRPr lang="en-US"/>
        </a:p>
      </dgm:t>
    </dgm:pt>
    <dgm:pt modelId="{31C76093-D27C-48C2-B7F6-2C5F647AC3F6}">
      <dgm:prSet phldrT="[Text]"/>
      <dgm:spPr/>
      <dgm:t>
        <a:bodyPr/>
        <a:lstStyle/>
        <a:p>
          <a:r>
            <a:rPr lang="en-US" b="1" dirty="0"/>
            <a:t>Enforcement</a:t>
          </a:r>
          <a:endParaRPr lang="en-US" dirty="0"/>
        </a:p>
      </dgm:t>
    </dgm:pt>
    <dgm:pt modelId="{5EF6F400-7BFE-4C77-BD8C-73F87BFDEC80}" type="sibTrans" cxnId="{CBC07FE2-C557-4F8F-8454-D510E9CF0DC4}">
      <dgm:prSet/>
      <dgm:spPr/>
      <dgm:t>
        <a:bodyPr/>
        <a:lstStyle/>
        <a:p>
          <a:endParaRPr lang="en-US"/>
        </a:p>
      </dgm:t>
    </dgm:pt>
    <dgm:pt modelId="{D7AD6F9D-12A3-4199-9CE7-67B39114D89C}" type="parTrans" cxnId="{CBC07FE2-C557-4F8F-8454-D510E9CF0DC4}">
      <dgm:prSet/>
      <dgm:spPr/>
      <dgm:t>
        <a:bodyPr/>
        <a:lstStyle/>
        <a:p>
          <a:endParaRPr lang="en-US"/>
        </a:p>
      </dgm:t>
    </dgm:pt>
    <dgm:pt modelId="{670B3103-8686-4DCC-B137-7733FE3935CA}" type="pres">
      <dgm:prSet presAssocID="{F97EE344-55AD-4869-BBED-AE8F4C53DC85}" presName="diagram" presStyleCnt="0">
        <dgm:presLayoutVars>
          <dgm:dir/>
          <dgm:resizeHandles val="exact"/>
        </dgm:presLayoutVars>
      </dgm:prSet>
      <dgm:spPr/>
    </dgm:pt>
    <dgm:pt modelId="{A6327060-4B7B-428A-B371-5ACD81DD986F}" type="pres">
      <dgm:prSet presAssocID="{B08B6E8F-26CD-4EE5-A134-D04B9ADF5B04}" presName="node" presStyleLbl="node1" presStyleIdx="0" presStyleCnt="5">
        <dgm:presLayoutVars>
          <dgm:bulletEnabled val="1"/>
        </dgm:presLayoutVars>
      </dgm:prSet>
      <dgm:spPr/>
    </dgm:pt>
    <dgm:pt modelId="{50631AC5-00CC-424A-A21A-9CB3D637F256}" type="pres">
      <dgm:prSet presAssocID="{2D6511E1-68CE-4D38-9A09-DB79D105DD0A}" presName="sibTrans" presStyleLbl="sibTrans2D1" presStyleIdx="0" presStyleCnt="4"/>
      <dgm:spPr/>
    </dgm:pt>
    <dgm:pt modelId="{933F3796-C88E-44B7-B8B0-DB3FD4EC3108}" type="pres">
      <dgm:prSet presAssocID="{2D6511E1-68CE-4D38-9A09-DB79D105DD0A}" presName="connectorText" presStyleLbl="sibTrans2D1" presStyleIdx="0" presStyleCnt="4"/>
      <dgm:spPr/>
    </dgm:pt>
    <dgm:pt modelId="{E9CCB11D-7125-4BE0-9BB1-34254124FCC8}" type="pres">
      <dgm:prSet presAssocID="{4A5CB2C9-6FC2-43F0-B6B6-F4DDA5687BD7}" presName="node" presStyleLbl="node1" presStyleIdx="1" presStyleCnt="5">
        <dgm:presLayoutVars>
          <dgm:bulletEnabled val="1"/>
        </dgm:presLayoutVars>
      </dgm:prSet>
      <dgm:spPr/>
    </dgm:pt>
    <dgm:pt modelId="{2A899978-168B-4214-B415-99437C960C50}" type="pres">
      <dgm:prSet presAssocID="{84F3EB72-8A76-4D9D-8F1B-07B230A6E545}" presName="sibTrans" presStyleLbl="sibTrans2D1" presStyleIdx="1" presStyleCnt="4"/>
      <dgm:spPr/>
    </dgm:pt>
    <dgm:pt modelId="{9316C0B9-DA0B-4858-87A7-79E7BF5BC789}" type="pres">
      <dgm:prSet presAssocID="{84F3EB72-8A76-4D9D-8F1B-07B230A6E545}" presName="connectorText" presStyleLbl="sibTrans2D1" presStyleIdx="1" presStyleCnt="4"/>
      <dgm:spPr/>
    </dgm:pt>
    <dgm:pt modelId="{E21CE42C-86C9-4DFE-8EB8-E9EFEE1B1D77}" type="pres">
      <dgm:prSet presAssocID="{FE619F99-BF99-4E37-9EA8-92C20B374988}" presName="node" presStyleLbl="node1" presStyleIdx="2" presStyleCnt="5">
        <dgm:presLayoutVars>
          <dgm:bulletEnabled val="1"/>
        </dgm:presLayoutVars>
      </dgm:prSet>
      <dgm:spPr/>
    </dgm:pt>
    <dgm:pt modelId="{A6B5AF21-E4C3-4A39-8AC4-4DCDA57CA4BC}" type="pres">
      <dgm:prSet presAssocID="{86EE767D-048A-4CCA-92FC-7A7B6C1217BD}" presName="sibTrans" presStyleLbl="sibTrans2D1" presStyleIdx="2" presStyleCnt="4"/>
      <dgm:spPr/>
    </dgm:pt>
    <dgm:pt modelId="{F60BA0BC-9C11-4D35-A11B-1D2916685C6C}" type="pres">
      <dgm:prSet presAssocID="{86EE767D-048A-4CCA-92FC-7A7B6C1217BD}" presName="connectorText" presStyleLbl="sibTrans2D1" presStyleIdx="2" presStyleCnt="4"/>
      <dgm:spPr/>
    </dgm:pt>
    <dgm:pt modelId="{217E593D-405A-4A4D-A23E-C41127E5AF16}" type="pres">
      <dgm:prSet presAssocID="{80628DBB-EE32-40BC-83EB-CF3343F7FA81}" presName="node" presStyleLbl="node1" presStyleIdx="3" presStyleCnt="5">
        <dgm:presLayoutVars>
          <dgm:bulletEnabled val="1"/>
        </dgm:presLayoutVars>
      </dgm:prSet>
      <dgm:spPr/>
    </dgm:pt>
    <dgm:pt modelId="{265B9425-BA4A-4186-9067-F47DC46D1584}" type="pres">
      <dgm:prSet presAssocID="{4823B982-8E52-46FF-9A48-8F6217274AD9}" presName="sibTrans" presStyleLbl="sibTrans2D1" presStyleIdx="3" presStyleCnt="4"/>
      <dgm:spPr/>
    </dgm:pt>
    <dgm:pt modelId="{633A50F6-2D63-4C26-BF32-7794B032E9D7}" type="pres">
      <dgm:prSet presAssocID="{4823B982-8E52-46FF-9A48-8F6217274AD9}" presName="connectorText" presStyleLbl="sibTrans2D1" presStyleIdx="3" presStyleCnt="4"/>
      <dgm:spPr/>
    </dgm:pt>
    <dgm:pt modelId="{444F34B8-2CFF-4752-B598-1158691DA015}" type="pres">
      <dgm:prSet presAssocID="{31C76093-D27C-48C2-B7F6-2C5F647AC3F6}" presName="node" presStyleLbl="node1" presStyleIdx="4" presStyleCnt="5">
        <dgm:presLayoutVars>
          <dgm:bulletEnabled val="1"/>
        </dgm:presLayoutVars>
      </dgm:prSet>
      <dgm:spPr/>
    </dgm:pt>
  </dgm:ptLst>
  <dgm:cxnLst>
    <dgm:cxn modelId="{E39A980C-5035-4305-BCDE-E899CC28A59E}" type="presOf" srcId="{31C76093-D27C-48C2-B7F6-2C5F647AC3F6}" destId="{444F34B8-2CFF-4752-B598-1158691DA015}" srcOrd="0" destOrd="0" presId="urn:microsoft.com/office/officeart/2005/8/layout/process5"/>
    <dgm:cxn modelId="{1C37C213-80E2-43B5-A41F-ED9FEDA186B9}" type="presOf" srcId="{86EE767D-048A-4CCA-92FC-7A7B6C1217BD}" destId="{A6B5AF21-E4C3-4A39-8AC4-4DCDA57CA4BC}" srcOrd="0" destOrd="0" presId="urn:microsoft.com/office/officeart/2005/8/layout/process5"/>
    <dgm:cxn modelId="{1EBBDD1B-45A7-44DF-96E9-C0E6BC05FD51}" type="presOf" srcId="{84F3EB72-8A76-4D9D-8F1B-07B230A6E545}" destId="{9316C0B9-DA0B-4858-87A7-79E7BF5BC789}" srcOrd="1" destOrd="0" presId="urn:microsoft.com/office/officeart/2005/8/layout/process5"/>
    <dgm:cxn modelId="{FF307128-555E-4D00-9CEE-623606E85B01}" type="presOf" srcId="{B08B6E8F-26CD-4EE5-A134-D04B9ADF5B04}" destId="{A6327060-4B7B-428A-B371-5ACD81DD986F}" srcOrd="0" destOrd="0" presId="urn:microsoft.com/office/officeart/2005/8/layout/process5"/>
    <dgm:cxn modelId="{5886FA39-6CC5-4B84-AC08-5D8EFE74BE17}" type="presOf" srcId="{4823B982-8E52-46FF-9A48-8F6217274AD9}" destId="{633A50F6-2D63-4C26-BF32-7794B032E9D7}" srcOrd="1" destOrd="0" presId="urn:microsoft.com/office/officeart/2005/8/layout/process5"/>
    <dgm:cxn modelId="{A3624743-7B1C-400A-9AA1-A35FED1E86A9}" type="presOf" srcId="{2D6511E1-68CE-4D38-9A09-DB79D105DD0A}" destId="{933F3796-C88E-44B7-B8B0-DB3FD4EC3108}" srcOrd="1" destOrd="0" presId="urn:microsoft.com/office/officeart/2005/8/layout/process5"/>
    <dgm:cxn modelId="{B17EE567-B4ED-496B-9B4D-0AD043DCF9BC}" type="presOf" srcId="{4A5CB2C9-6FC2-43F0-B6B6-F4DDA5687BD7}" destId="{E9CCB11D-7125-4BE0-9BB1-34254124FCC8}" srcOrd="0" destOrd="0" presId="urn:microsoft.com/office/officeart/2005/8/layout/process5"/>
    <dgm:cxn modelId="{24B79149-9311-4BBE-A01A-774630E8783F}" type="presOf" srcId="{80628DBB-EE32-40BC-83EB-CF3343F7FA81}" destId="{217E593D-405A-4A4D-A23E-C41127E5AF16}" srcOrd="0" destOrd="0" presId="urn:microsoft.com/office/officeart/2005/8/layout/process5"/>
    <dgm:cxn modelId="{BBFBB769-683D-4E9A-9032-1FBCB9FF80EF}" type="presOf" srcId="{FE619F99-BF99-4E37-9EA8-92C20B374988}" destId="{E21CE42C-86C9-4DFE-8EB8-E9EFEE1B1D77}" srcOrd="0" destOrd="0" presId="urn:microsoft.com/office/officeart/2005/8/layout/process5"/>
    <dgm:cxn modelId="{58B8F94A-19C7-45F1-A1D0-FA926664CF65}" type="presOf" srcId="{84F3EB72-8A76-4D9D-8F1B-07B230A6E545}" destId="{2A899978-168B-4214-B415-99437C960C50}" srcOrd="0" destOrd="0" presId="urn:microsoft.com/office/officeart/2005/8/layout/process5"/>
    <dgm:cxn modelId="{38D22A76-E736-47F2-8571-566D7EA94936}" type="presOf" srcId="{F97EE344-55AD-4869-BBED-AE8F4C53DC85}" destId="{670B3103-8686-4DCC-B137-7733FE3935CA}" srcOrd="0" destOrd="0" presId="urn:microsoft.com/office/officeart/2005/8/layout/process5"/>
    <dgm:cxn modelId="{2E96EC80-C0AE-46AD-A1A7-3B1DA53934F4}" type="presOf" srcId="{4823B982-8E52-46FF-9A48-8F6217274AD9}" destId="{265B9425-BA4A-4186-9067-F47DC46D1584}" srcOrd="0" destOrd="0" presId="urn:microsoft.com/office/officeart/2005/8/layout/process5"/>
    <dgm:cxn modelId="{EBAF4E99-74CC-48BB-BC7E-5BE78C0678C0}" srcId="{F97EE344-55AD-4869-BBED-AE8F4C53DC85}" destId="{FE619F99-BF99-4E37-9EA8-92C20B374988}" srcOrd="2" destOrd="0" parTransId="{76C21F14-8E05-4C39-BDB6-426332B5363B}" sibTransId="{86EE767D-048A-4CCA-92FC-7A7B6C1217BD}"/>
    <dgm:cxn modelId="{2BE3669A-9A78-467D-9969-04BED244F037}" type="presOf" srcId="{86EE767D-048A-4CCA-92FC-7A7B6C1217BD}" destId="{F60BA0BC-9C11-4D35-A11B-1D2916685C6C}" srcOrd="1" destOrd="0" presId="urn:microsoft.com/office/officeart/2005/8/layout/process5"/>
    <dgm:cxn modelId="{BFCAF4B9-EC60-471A-BE23-CBF7F66759BB}" srcId="{F97EE344-55AD-4869-BBED-AE8F4C53DC85}" destId="{4A5CB2C9-6FC2-43F0-B6B6-F4DDA5687BD7}" srcOrd="1" destOrd="0" parTransId="{52601406-41EE-46B5-8361-1CAE48C4DE37}" sibTransId="{84F3EB72-8A76-4D9D-8F1B-07B230A6E545}"/>
    <dgm:cxn modelId="{69C134BC-C7D9-496E-8F98-53F941D7F906}" srcId="{F97EE344-55AD-4869-BBED-AE8F4C53DC85}" destId="{B08B6E8F-26CD-4EE5-A134-D04B9ADF5B04}" srcOrd="0" destOrd="0" parTransId="{FC6A9DEE-2C90-42AA-BE50-5FDF1624C735}" sibTransId="{2D6511E1-68CE-4D38-9A09-DB79D105DD0A}"/>
    <dgm:cxn modelId="{243424DF-A735-4FE1-B0D7-FFA9E8D4C867}" srcId="{F97EE344-55AD-4869-BBED-AE8F4C53DC85}" destId="{80628DBB-EE32-40BC-83EB-CF3343F7FA81}" srcOrd="3" destOrd="0" parTransId="{6932FCCB-C8AC-44E4-A567-6F426FC9522C}" sibTransId="{4823B982-8E52-46FF-9A48-8F6217274AD9}"/>
    <dgm:cxn modelId="{CBC07FE2-C557-4F8F-8454-D510E9CF0DC4}" srcId="{F97EE344-55AD-4869-BBED-AE8F4C53DC85}" destId="{31C76093-D27C-48C2-B7F6-2C5F647AC3F6}" srcOrd="4" destOrd="0" parTransId="{D7AD6F9D-12A3-4199-9CE7-67B39114D89C}" sibTransId="{5EF6F400-7BFE-4C77-BD8C-73F87BFDEC80}"/>
    <dgm:cxn modelId="{CD9068F6-0F0E-46E0-B2C7-DF5203E97B1F}" type="presOf" srcId="{2D6511E1-68CE-4D38-9A09-DB79D105DD0A}" destId="{50631AC5-00CC-424A-A21A-9CB3D637F256}" srcOrd="0" destOrd="0" presId="urn:microsoft.com/office/officeart/2005/8/layout/process5"/>
    <dgm:cxn modelId="{1E7E3485-B9ED-4311-AF39-2876404E0A47}" type="presParOf" srcId="{670B3103-8686-4DCC-B137-7733FE3935CA}" destId="{A6327060-4B7B-428A-B371-5ACD81DD986F}" srcOrd="0" destOrd="0" presId="urn:microsoft.com/office/officeart/2005/8/layout/process5"/>
    <dgm:cxn modelId="{E307A563-61B4-4E2E-9043-D4F5B54D8EDB}" type="presParOf" srcId="{670B3103-8686-4DCC-B137-7733FE3935CA}" destId="{50631AC5-00CC-424A-A21A-9CB3D637F256}" srcOrd="1" destOrd="0" presId="urn:microsoft.com/office/officeart/2005/8/layout/process5"/>
    <dgm:cxn modelId="{E89D56F9-05FA-4567-84DD-D11644F16B09}" type="presParOf" srcId="{50631AC5-00CC-424A-A21A-9CB3D637F256}" destId="{933F3796-C88E-44B7-B8B0-DB3FD4EC3108}" srcOrd="0" destOrd="0" presId="urn:microsoft.com/office/officeart/2005/8/layout/process5"/>
    <dgm:cxn modelId="{8803F012-BEA1-4984-874E-75CB17DE5184}" type="presParOf" srcId="{670B3103-8686-4DCC-B137-7733FE3935CA}" destId="{E9CCB11D-7125-4BE0-9BB1-34254124FCC8}" srcOrd="2" destOrd="0" presId="urn:microsoft.com/office/officeart/2005/8/layout/process5"/>
    <dgm:cxn modelId="{250FC9DF-BC91-438B-903D-4D5FC59EB074}" type="presParOf" srcId="{670B3103-8686-4DCC-B137-7733FE3935CA}" destId="{2A899978-168B-4214-B415-99437C960C50}" srcOrd="3" destOrd="0" presId="urn:microsoft.com/office/officeart/2005/8/layout/process5"/>
    <dgm:cxn modelId="{808194FA-346B-421F-BA7F-6A11D1BF8668}" type="presParOf" srcId="{2A899978-168B-4214-B415-99437C960C50}" destId="{9316C0B9-DA0B-4858-87A7-79E7BF5BC789}" srcOrd="0" destOrd="0" presId="urn:microsoft.com/office/officeart/2005/8/layout/process5"/>
    <dgm:cxn modelId="{A799D69A-1018-452F-90F6-8FB509108822}" type="presParOf" srcId="{670B3103-8686-4DCC-B137-7733FE3935CA}" destId="{E21CE42C-86C9-4DFE-8EB8-E9EFEE1B1D77}" srcOrd="4" destOrd="0" presId="urn:microsoft.com/office/officeart/2005/8/layout/process5"/>
    <dgm:cxn modelId="{BF84382C-BA51-4985-87B3-1F74C5348FB1}" type="presParOf" srcId="{670B3103-8686-4DCC-B137-7733FE3935CA}" destId="{A6B5AF21-E4C3-4A39-8AC4-4DCDA57CA4BC}" srcOrd="5" destOrd="0" presId="urn:microsoft.com/office/officeart/2005/8/layout/process5"/>
    <dgm:cxn modelId="{D487EE47-7EA1-41B0-8DDF-913B7EDFE308}" type="presParOf" srcId="{A6B5AF21-E4C3-4A39-8AC4-4DCDA57CA4BC}" destId="{F60BA0BC-9C11-4D35-A11B-1D2916685C6C}" srcOrd="0" destOrd="0" presId="urn:microsoft.com/office/officeart/2005/8/layout/process5"/>
    <dgm:cxn modelId="{8E292324-1C9F-4AF7-BB28-5231808ADC88}" type="presParOf" srcId="{670B3103-8686-4DCC-B137-7733FE3935CA}" destId="{217E593D-405A-4A4D-A23E-C41127E5AF16}" srcOrd="6" destOrd="0" presId="urn:microsoft.com/office/officeart/2005/8/layout/process5"/>
    <dgm:cxn modelId="{CC5BF475-4AEB-4AB2-877B-3201C78ABC36}" type="presParOf" srcId="{670B3103-8686-4DCC-B137-7733FE3935CA}" destId="{265B9425-BA4A-4186-9067-F47DC46D1584}" srcOrd="7" destOrd="0" presId="urn:microsoft.com/office/officeart/2005/8/layout/process5"/>
    <dgm:cxn modelId="{5A635BA3-4FCF-47BC-B952-B4F2CF92E8F4}" type="presParOf" srcId="{265B9425-BA4A-4186-9067-F47DC46D1584}" destId="{633A50F6-2D63-4C26-BF32-7794B032E9D7}" srcOrd="0" destOrd="0" presId="urn:microsoft.com/office/officeart/2005/8/layout/process5"/>
    <dgm:cxn modelId="{CF7AFB72-AFEE-479C-9DAC-1DD09F059667}" type="presParOf" srcId="{670B3103-8686-4DCC-B137-7733FE3935CA}" destId="{444F34B8-2CFF-4752-B598-1158691DA01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27060-4B7B-428A-B371-5ACD81DD986F}">
      <dsp:nvSpPr>
        <dsp:cNvPr id="0" name=""/>
        <dsp:cNvSpPr/>
      </dsp:nvSpPr>
      <dsp:spPr>
        <a:xfrm>
          <a:off x="8550" y="1176490"/>
          <a:ext cx="2555716" cy="15334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Get familiar with </a:t>
          </a:r>
          <a:r>
            <a:rPr lang="en-US" sz="3200" b="1" kern="1200" dirty="0" err="1"/>
            <a:t>GraphQL</a:t>
          </a:r>
          <a:endParaRPr lang="en-US" sz="3200" b="1" kern="1200" dirty="0"/>
        </a:p>
      </dsp:txBody>
      <dsp:txXfrm>
        <a:off x="53463" y="1221403"/>
        <a:ext cx="2465890" cy="1443604"/>
      </dsp:txXfrm>
    </dsp:sp>
    <dsp:sp modelId="{50631AC5-00CC-424A-A21A-9CB3D637F256}">
      <dsp:nvSpPr>
        <dsp:cNvPr id="0" name=""/>
        <dsp:cNvSpPr/>
      </dsp:nvSpPr>
      <dsp:spPr>
        <a:xfrm>
          <a:off x="2789170" y="1626296"/>
          <a:ext cx="541811" cy="633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789170" y="1753059"/>
        <a:ext cx="379268" cy="380291"/>
      </dsp:txXfrm>
    </dsp:sp>
    <dsp:sp modelId="{E9CCB11D-7125-4BE0-9BB1-34254124FCC8}">
      <dsp:nvSpPr>
        <dsp:cNvPr id="0" name=""/>
        <dsp:cNvSpPr/>
      </dsp:nvSpPr>
      <dsp:spPr>
        <a:xfrm>
          <a:off x="3586554" y="1176490"/>
          <a:ext cx="2555716" cy="15334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Build the environment</a:t>
          </a:r>
          <a:endParaRPr lang="en-US" sz="3200" kern="1200" dirty="0"/>
        </a:p>
      </dsp:txBody>
      <dsp:txXfrm>
        <a:off x="3631467" y="1221403"/>
        <a:ext cx="2465890" cy="1443604"/>
      </dsp:txXfrm>
    </dsp:sp>
    <dsp:sp modelId="{2A899978-168B-4214-B415-99437C960C50}">
      <dsp:nvSpPr>
        <dsp:cNvPr id="0" name=""/>
        <dsp:cNvSpPr/>
      </dsp:nvSpPr>
      <dsp:spPr>
        <a:xfrm>
          <a:off x="6367173" y="1626296"/>
          <a:ext cx="541811" cy="633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367173" y="1753059"/>
        <a:ext cx="379268" cy="380291"/>
      </dsp:txXfrm>
    </dsp:sp>
    <dsp:sp modelId="{E21CE42C-86C9-4DFE-8EB8-E9EFEE1B1D77}">
      <dsp:nvSpPr>
        <dsp:cNvPr id="0" name=""/>
        <dsp:cNvSpPr/>
      </dsp:nvSpPr>
      <dsp:spPr>
        <a:xfrm>
          <a:off x="7164557" y="1176490"/>
          <a:ext cx="2555716" cy="153343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Generate traffic</a:t>
          </a:r>
          <a:endParaRPr lang="en-US" sz="3200" kern="1200" dirty="0"/>
        </a:p>
      </dsp:txBody>
      <dsp:txXfrm>
        <a:off x="7209470" y="1221403"/>
        <a:ext cx="2465890" cy="1443604"/>
      </dsp:txXfrm>
    </dsp:sp>
    <dsp:sp modelId="{A6B5AF21-E4C3-4A39-8AC4-4DCDA57CA4BC}">
      <dsp:nvSpPr>
        <dsp:cNvPr id="0" name=""/>
        <dsp:cNvSpPr/>
      </dsp:nvSpPr>
      <dsp:spPr>
        <a:xfrm rot="5400000">
          <a:off x="8171509" y="2888820"/>
          <a:ext cx="541811" cy="633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8252270" y="2934823"/>
        <a:ext cx="380291" cy="379268"/>
      </dsp:txXfrm>
    </dsp:sp>
    <dsp:sp modelId="{217E593D-405A-4A4D-A23E-C41127E5AF16}">
      <dsp:nvSpPr>
        <dsp:cNvPr id="0" name=""/>
        <dsp:cNvSpPr/>
      </dsp:nvSpPr>
      <dsp:spPr>
        <a:xfrm>
          <a:off x="7164557" y="3732207"/>
          <a:ext cx="2555716" cy="153343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Create schema</a:t>
          </a:r>
          <a:endParaRPr lang="en-US" sz="3200" kern="1200" dirty="0"/>
        </a:p>
      </dsp:txBody>
      <dsp:txXfrm>
        <a:off x="7209470" y="3777120"/>
        <a:ext cx="2465890" cy="1443604"/>
      </dsp:txXfrm>
    </dsp:sp>
    <dsp:sp modelId="{265B9425-BA4A-4186-9067-F47DC46D1584}">
      <dsp:nvSpPr>
        <dsp:cNvPr id="0" name=""/>
        <dsp:cNvSpPr/>
      </dsp:nvSpPr>
      <dsp:spPr>
        <a:xfrm rot="10800000">
          <a:off x="6397842" y="4182013"/>
          <a:ext cx="541811" cy="6338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6560385" y="4308776"/>
        <a:ext cx="379268" cy="380291"/>
      </dsp:txXfrm>
    </dsp:sp>
    <dsp:sp modelId="{444F34B8-2CFF-4752-B598-1158691DA015}">
      <dsp:nvSpPr>
        <dsp:cNvPr id="0" name=""/>
        <dsp:cNvSpPr/>
      </dsp:nvSpPr>
      <dsp:spPr>
        <a:xfrm>
          <a:off x="3586554" y="3732207"/>
          <a:ext cx="2555716" cy="153343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Enforcement</a:t>
          </a:r>
          <a:endParaRPr lang="en-US" sz="3200" kern="1200" dirty="0"/>
        </a:p>
      </dsp:txBody>
      <dsp:txXfrm>
        <a:off x="3631467" y="3777120"/>
        <a:ext cx="2465890" cy="1443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56C9E-A874-4AD0-BC5C-DD3EDBFA551A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280EA-0DE2-4F1C-B0A2-9FF27AD5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5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שלום</a:t>
            </a:r>
            <a:r>
              <a:rPr lang="he-IL" baseline="0" dirty="0"/>
              <a:t> לכולם, היום אנחנו נדבר על פרויקט שקשור ל-</a:t>
            </a:r>
            <a:r>
              <a:rPr lang="en-US" baseline="0" dirty="0"/>
              <a:t>Security</a:t>
            </a:r>
            <a:r>
              <a:rPr lang="he-IL" baseline="0" dirty="0"/>
              <a:t> </a:t>
            </a:r>
            <a:r>
              <a:rPr lang="en-US" baseline="0" dirty="0"/>
              <a:t>GQL</a:t>
            </a:r>
            <a:r>
              <a:rPr lang="he-IL" baseline="0" dirty="0"/>
              <a:t> </a:t>
            </a:r>
          </a:p>
          <a:p>
            <a:pPr algn="r" rtl="1"/>
            <a:r>
              <a:rPr lang="en-US" baseline="0" dirty="0"/>
              <a:t>-----</a:t>
            </a:r>
            <a:endParaRPr lang="he-IL" baseline="0" dirty="0"/>
          </a:p>
          <a:p>
            <a:pPr algn="r" rtl="1"/>
            <a:r>
              <a:rPr lang="he-IL" baseline="0" dirty="0"/>
              <a:t>שבדומה לארכיטקטורת </a:t>
            </a:r>
            <a:r>
              <a:rPr lang="en-US" baseline="0" dirty="0"/>
              <a:t>REST API</a:t>
            </a:r>
            <a:r>
              <a:rPr lang="he-IL" baseline="0" dirty="0"/>
              <a:t> נועדה לשרת את התקשורת בין שרת ללקוח בצורה יותר אפקטיבית.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5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</a:t>
            </a:r>
            <a:r>
              <a:rPr lang="he-IL" baseline="0" dirty="0"/>
              <a:t> מה המטרה? יש לנו שרת של </a:t>
            </a:r>
            <a:r>
              <a:rPr lang="en-US" baseline="0" dirty="0"/>
              <a:t>GQL</a:t>
            </a:r>
            <a:r>
              <a:rPr lang="he-IL" baseline="0" dirty="0"/>
              <a:t> ואנחנו רוצים להגן עליו על ידי למידה של הסכמה על בסיס טראפיק וככה לדעת אלו בקשות לאשר ואלו בקשות לדחות.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5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אז מה התהליך שעברנו? התחלנו בלהכיר מהו</a:t>
            </a:r>
            <a:r>
              <a:rPr lang="he-IL" baseline="0" dirty="0"/>
              <a:t> </a:t>
            </a:r>
            <a:r>
              <a:rPr lang="en-US" baseline="0" dirty="0"/>
              <a:t>GQL</a:t>
            </a:r>
            <a:r>
              <a:rPr lang="he-IL" baseline="0" dirty="0"/>
              <a:t> שהיא שפה לביצוע שאילתות מול </a:t>
            </a:r>
            <a:r>
              <a:rPr lang="en-US" baseline="0" dirty="0"/>
              <a:t>API</a:t>
            </a:r>
            <a:r>
              <a:rPr lang="he-IL" baseline="0" dirty="0"/>
              <a:t> שפותחה על מנת להתגבר על מגבלות שיש ל-</a:t>
            </a:r>
            <a:r>
              <a:rPr lang="en-US" baseline="0" dirty="0"/>
              <a:t>REST API</a:t>
            </a:r>
            <a:r>
              <a:rPr lang="he-IL" baseline="0" dirty="0"/>
              <a:t>.</a:t>
            </a:r>
          </a:p>
          <a:p>
            <a:pPr algn="r" rtl="1"/>
            <a:r>
              <a:rPr lang="he-IL" baseline="0" dirty="0"/>
              <a:t>המשכנו בבניית שרת של </a:t>
            </a:r>
            <a:r>
              <a:rPr lang="en-US" baseline="0" dirty="0"/>
              <a:t>GQL</a:t>
            </a:r>
            <a:r>
              <a:rPr lang="he-IL" baseline="0" dirty="0"/>
              <a:t> לדוגמא שמייצג ספריית ספרים. בהמשך כתבנו סקריפט שמייצר כמות גדולה ומגוונת של טראפיק עבור הלמידה של הסכמה.</a:t>
            </a:r>
          </a:p>
          <a:p>
            <a:pPr algn="r" rtl="1"/>
            <a:r>
              <a:rPr lang="he-IL" baseline="0" dirty="0"/>
              <a:t>יצרנו אלגוריתם עם לוגיקה מתוחכמת שבעזרתו בנינו את הסכמה. מתוך הלמידה של הסכמה, יכלנו להחיל את החוקים בפרוקסי וע"י כך להגן על שרת ה-</a:t>
            </a:r>
            <a:r>
              <a:rPr lang="en-US" baseline="0" dirty="0"/>
              <a:t>GQL</a:t>
            </a:r>
            <a:r>
              <a:rPr lang="he-IL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4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בהתחלה</a:t>
            </a:r>
            <a:r>
              <a:rPr lang="he-IL" baseline="0" dirty="0"/>
              <a:t> יצרנו סביבה שמדמה </a:t>
            </a:r>
            <a:r>
              <a:rPr lang="en-US" baseline="0" dirty="0"/>
              <a:t>GQL server</a:t>
            </a:r>
            <a:r>
              <a:rPr lang="he-IL" baseline="0" dirty="0"/>
              <a:t>, כולל יצירת </a:t>
            </a:r>
            <a:r>
              <a:rPr lang="en-US" baseline="0" dirty="0"/>
              <a:t>DATABASE</a:t>
            </a:r>
            <a:r>
              <a:rPr lang="he-IL" baseline="0" dirty="0"/>
              <a:t> ופונקציות לשליפת המידע, ושילבנו </a:t>
            </a:r>
            <a:r>
              <a:rPr lang="en-US" baseline="0" dirty="0"/>
              <a:t>GUI</a:t>
            </a:r>
            <a:r>
              <a:rPr lang="he-IL" baseline="0" dirty="0"/>
              <a:t> שתהיה לנו אפשרות לבצע שאילתות ולקבל נתונים.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1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האתגר</a:t>
            </a:r>
            <a:r>
              <a:rPr lang="he-IL" baseline="0" dirty="0"/>
              <a:t> שלנו היה כיצד ניתן ליצור את הסכמה בהתבסס על הטראפיק בלבד?</a:t>
            </a:r>
            <a:endParaRPr lang="he-IL" dirty="0"/>
          </a:p>
          <a:p>
            <a:pPr algn="r" rtl="1"/>
            <a:r>
              <a:rPr lang="he-IL" dirty="0"/>
              <a:t>הפתרון היה ליצור אלגוריתם שבוחן את הטראפיק,</a:t>
            </a:r>
            <a:r>
              <a:rPr lang="he-IL" baseline="0" dirty="0"/>
              <a:t> מבין איזה טראפיק הוא לגיטימי ע"י כך שהוא מסתכל על חלקים שונים של הבקשה: המתודה, </a:t>
            </a:r>
            <a:r>
              <a:rPr lang="en-US" baseline="0" dirty="0"/>
              <a:t>USER-AGENT</a:t>
            </a:r>
            <a:r>
              <a:rPr lang="he-IL" baseline="0" dirty="0"/>
              <a:t>, </a:t>
            </a:r>
            <a:r>
              <a:rPr lang="en-US" baseline="0" dirty="0"/>
              <a:t>IP</a:t>
            </a:r>
            <a:r>
              <a:rPr lang="he-IL" baseline="0" dirty="0"/>
              <a:t> ותוכן הבקשה ובנוסף: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/>
              <a:t>בודק כמה פעמים פונקציה מסויימת הופיעה. 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/>
              <a:t>מממש מעקב אחר כתובות </a:t>
            </a:r>
            <a:r>
              <a:rPr lang="en-US" baseline="0" dirty="0"/>
              <a:t>IP</a:t>
            </a:r>
            <a:r>
              <a:rPr lang="he-IL" baseline="0" dirty="0"/>
              <a:t> שעשו בקשות חשודות.</a:t>
            </a:r>
          </a:p>
          <a:p>
            <a:pPr marL="0" indent="0" algn="r" rtl="1">
              <a:buFontTx/>
              <a:buNone/>
            </a:pPr>
            <a:r>
              <a:rPr lang="he-IL" baseline="0" dirty="0"/>
              <a:t>ובסופו של דבר, בונה את הסכמה בהתאם.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Wingdings" panose="05000000000000000000" pitchFamily="2" charset="2"/>
              <a:buNone/>
            </a:pPr>
            <a:r>
              <a:rPr lang="he-IL" dirty="0"/>
              <a:t>כאן</a:t>
            </a:r>
            <a:r>
              <a:rPr lang="he-IL" baseline="0" dirty="0"/>
              <a:t> אנחנו רואים את התוצר הסופי. </a:t>
            </a:r>
          </a:p>
          <a:p>
            <a:pPr marL="0" indent="0" algn="r" rtl="1">
              <a:buFont typeface="Wingdings" panose="05000000000000000000" pitchFamily="2" charset="2"/>
              <a:buNone/>
            </a:pPr>
            <a:r>
              <a:rPr lang="he-IL" baseline="0" dirty="0"/>
              <a:t>ג'ינרטנו כמות גדולה של טראפיק, ועל פי האלגוריתם יצרנו קובץ של רולס. </a:t>
            </a:r>
          </a:p>
          <a:p>
            <a:pPr marL="0" indent="0" algn="r" rtl="1">
              <a:buFont typeface="Wingdings" panose="05000000000000000000" pitchFamily="2" charset="2"/>
              <a:buNone/>
            </a:pPr>
            <a:r>
              <a:rPr lang="he-IL" baseline="0" dirty="0"/>
              <a:t>לאחר מכן, אנו טוענים את הרולס הללו לשרת ה-</a:t>
            </a:r>
            <a:r>
              <a:rPr lang="en-US" baseline="0" dirty="0"/>
              <a:t>proxy</a:t>
            </a:r>
            <a:r>
              <a:rPr lang="he-IL" baseline="0" dirty="0"/>
              <a:t> שיצרנו.</a:t>
            </a:r>
          </a:p>
          <a:p>
            <a:pPr marL="0" indent="0" algn="r" rtl="1">
              <a:buFont typeface="Wingdings" panose="05000000000000000000" pitchFamily="2" charset="2"/>
              <a:buNone/>
            </a:pPr>
            <a:r>
              <a:rPr lang="he-IL" baseline="0" dirty="0"/>
              <a:t>על סמך הרולס הפרוקסי יחליט האם להעביר את הבקשה לשרת או לחסום אותה.</a:t>
            </a:r>
          </a:p>
          <a:p>
            <a:pPr marL="0" indent="0" algn="r" rtl="1">
              <a:buFont typeface="Wingdings" panose="05000000000000000000" pitchFamily="2" charset="2"/>
              <a:buNone/>
            </a:pPr>
            <a:r>
              <a:rPr lang="he-IL" baseline="0" dirty="0"/>
              <a:t>שימו לב ששם הפונקציה בבקשה כאן שונה מהחוק שנטען לפורקסי.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aseline="0" dirty="0"/>
              <a:t>להסביר בע"פ </a:t>
            </a:r>
            <a:r>
              <a:rPr lang="en-IL" baseline="0" dirty="0"/>
              <a:t>–</a:t>
            </a:r>
            <a:r>
              <a:rPr lang="he-IL" baseline="0" dirty="0"/>
              <a:t> 0. יצירת הסכמה</a:t>
            </a:r>
          </a:p>
          <a:p>
            <a:pPr algn="r" rtl="1"/>
            <a:r>
              <a:rPr lang="he-IL" baseline="0" dirty="0"/>
              <a:t>	 1. הדגמה של בקשה לגיטימית</a:t>
            </a:r>
          </a:p>
          <a:p>
            <a:pPr algn="r" rtl="1"/>
            <a:r>
              <a:rPr lang="he-IL" baseline="0" dirty="0"/>
              <a:t>	 2. הדגמה של בקשה לא לגיטימית</a:t>
            </a:r>
          </a:p>
          <a:p>
            <a:pPr algn="r" rtl="1"/>
            <a:r>
              <a:rPr lang="he-IL" baseline="0" dirty="0"/>
              <a:t>	 3. הדגמה של כתובת </a:t>
            </a:r>
            <a:r>
              <a:rPr lang="en-US" baseline="0" dirty="0"/>
              <a:t>IP</a:t>
            </a:r>
            <a:r>
              <a:rPr lang="he-IL" baseline="0" dirty="0"/>
              <a:t> סוררת</a:t>
            </a:r>
          </a:p>
          <a:p>
            <a:pPr algn="r" rtl="1"/>
            <a:r>
              <a:rPr lang="he-IL" baseline="0" dirty="0"/>
              <a:t>	 4. הדגמה של </a:t>
            </a:r>
            <a:r>
              <a:rPr lang="en-US" baseline="0" dirty="0"/>
              <a:t>USER-AGENT</a:t>
            </a:r>
            <a:r>
              <a:rPr lang="he-IL" baseline="0" dirty="0"/>
              <a:t> סורר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70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איך</a:t>
            </a:r>
            <a:r>
              <a:rPr lang="he-IL" baseline="0" dirty="0"/>
              <a:t> מתקדמים מכאן?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/>
              <a:t>הוספת תמיכה בניסיון להרעיל את הסמכה שלנו בטראפיק לא לגיטימי שמגיע ממספר מסיבי של כתובות </a:t>
            </a:r>
            <a:r>
              <a:rPr lang="en-US" baseline="0" dirty="0"/>
              <a:t>IP</a:t>
            </a:r>
            <a:r>
              <a:rPr lang="he-IL" baseline="0" dirty="0"/>
              <a:t> (כרגע אנו תומכים במספר קטן).</a:t>
            </a:r>
          </a:p>
          <a:p>
            <a:pPr marL="171450" indent="-171450" algn="r" rtl="1">
              <a:buFontTx/>
              <a:buChar char="-"/>
            </a:pPr>
            <a:r>
              <a:rPr lang="he-IL" baseline="0" dirty="0"/>
              <a:t>להוסיף </a:t>
            </a:r>
            <a:r>
              <a:rPr lang="en-US" baseline="0" dirty="0"/>
              <a:t>GUI</a:t>
            </a:r>
            <a:r>
              <a:rPr lang="he-IL" baseline="0" dirty="0"/>
              <a:t> למשתמש ע"מ לאפשר לו לשנות כללים כמו יצירת רשימת כתובות </a:t>
            </a:r>
            <a:r>
              <a:rPr lang="en-US" baseline="0" dirty="0"/>
              <a:t>IP</a:t>
            </a:r>
            <a:r>
              <a:rPr lang="he-IL" baseline="0" dirty="0"/>
              <a:t> לגיטימיות.</a:t>
            </a:r>
          </a:p>
          <a:p>
            <a:pPr marL="171450" indent="-171450" algn="r" rtl="1">
              <a:buFontTx/>
              <a:buChar char="-"/>
            </a:pPr>
            <a:endParaRPr lang="he-IL" baseline="0" dirty="0"/>
          </a:p>
          <a:p>
            <a:pPr marL="171450" indent="-171450" algn="r" rtl="1">
              <a:buFontTx/>
              <a:buChar char="-"/>
            </a:pPr>
            <a:r>
              <a:rPr lang="he-IL" baseline="0" dirty="0"/>
              <a:t>מתקפות: ספציפית ל</a:t>
            </a:r>
            <a:r>
              <a:rPr lang="en-US" baseline="0" dirty="0"/>
              <a:t>GQL</a:t>
            </a:r>
            <a:r>
              <a:rPr lang="he-IL" baseline="0" dirty="0"/>
              <a:t>: </a:t>
            </a:r>
            <a:r>
              <a:rPr lang="en-US" baseline="0" dirty="0"/>
              <a:t>DOS GQL, QUERY BATCHING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83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תודה </a:t>
            </a:r>
            <a:r>
              <a:rPr lang="he-IL"/>
              <a:t>רבה שצפיתם</a:t>
            </a:r>
            <a:r>
              <a:rPr lang="he-IL" baseline="0"/>
              <a:t> בנו!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280EA-0DE2-4F1C-B0A2-9FF27AD553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5/28/2023</a:t>
            </a:fld>
            <a:endParaRPr lang="en-US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5/28/2023</a:t>
            </a:fld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1498371"/>
            <a:ext cx="117946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Haim Miletzky,</a:t>
            </a:r>
            <a:r>
              <a:rPr lang="en-US" sz="4000" b="1" dirty="0"/>
              <a:t> security analyst @ Check Point</a:t>
            </a:r>
          </a:p>
          <a:p>
            <a:pPr algn="ctr"/>
            <a:r>
              <a:rPr lang="en-US" sz="4000" b="1" dirty="0"/>
              <a:t> Interested in cyber security.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004" y="3094548"/>
            <a:ext cx="1125059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Ariel </a:t>
            </a:r>
            <a:r>
              <a:rPr lang="en-US" sz="4800" b="1" dirty="0" err="1"/>
              <a:t>Haser</a:t>
            </a:r>
            <a:r>
              <a:rPr lang="en-US" sz="4800" b="1" dirty="0"/>
              <a:t>,</a:t>
            </a:r>
            <a:r>
              <a:rPr lang="en-US" sz="4000" b="1" dirty="0"/>
              <a:t> software engineer @ Check Point</a:t>
            </a:r>
          </a:p>
          <a:p>
            <a:pPr algn="ctr"/>
            <a:r>
              <a:rPr lang="en-US" sz="4000" b="1" dirty="0"/>
              <a:t> Interested in development</a:t>
            </a:r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7196" y="293323"/>
            <a:ext cx="10364451" cy="1596177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+mn-lt"/>
                <a:ea typeface="+mn-ea"/>
                <a:cs typeface="+mn-cs"/>
              </a:rPr>
              <a:t>WHO WE ARE?</a:t>
            </a:r>
          </a:p>
        </p:txBody>
      </p:sp>
      <p:sp>
        <p:nvSpPr>
          <p:cNvPr id="7" name="מלבן 3">
            <a:extLst>
              <a:ext uri="{FF2B5EF4-FFF2-40B4-BE49-F238E27FC236}">
                <a16:creationId xmlns:a16="http://schemas.microsoft.com/office/drawing/2014/main" id="{31CFAB44-60FF-0FB6-1E83-95D9E796CD96}"/>
              </a:ext>
            </a:extLst>
          </p:cNvPr>
          <p:cNvSpPr/>
          <p:nvPr/>
        </p:nvSpPr>
        <p:spPr>
          <a:xfrm>
            <a:off x="1653310" y="5107880"/>
            <a:ext cx="90833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Mentor: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Sarit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Yerushalmi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@ </a:t>
            </a: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Impreva</a:t>
            </a:r>
            <a:endParaRPr lang="he-IL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7731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752C1B-19FC-F1F1-94B6-2B72AA15A990}"/>
              </a:ext>
            </a:extLst>
          </p:cNvPr>
          <p:cNvSpPr txBox="1">
            <a:spLocks/>
          </p:cNvSpPr>
          <p:nvPr/>
        </p:nvSpPr>
        <p:spPr>
          <a:xfrm>
            <a:off x="441765" y="298204"/>
            <a:ext cx="11308470" cy="313079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b="1" dirty="0"/>
              <a:t>THANK you  FOR WATCHING!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6600" b="1" dirty="0"/>
              <a:t>And big thank to you Sarit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65E89CD-C382-144E-171F-A4ADC9421EC1}"/>
              </a:ext>
            </a:extLst>
          </p:cNvPr>
          <p:cNvSpPr txBox="1"/>
          <p:nvPr/>
        </p:nvSpPr>
        <p:spPr>
          <a:xfrm>
            <a:off x="1526853" y="4128361"/>
            <a:ext cx="9138294" cy="24314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800" i="1" dirty="0">
                <a:solidFill>
                  <a:schemeClr val="bg1">
                    <a:lumMod val="50000"/>
                  </a:schemeClr>
                </a:solidFill>
              </a:rPr>
              <a:t>Sarit : “It was a pleasure working with Chaim and Ariel! They have great motivation to learn and get the work done always with good vibes and professional.” </a:t>
            </a:r>
            <a:r>
              <a:rPr lang="en-US" sz="3800" dirty="0"/>
              <a:t> </a:t>
            </a:r>
            <a:endParaRPr lang="he-IL" sz="38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6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3310" y="0"/>
            <a:ext cx="8689976" cy="2509213"/>
          </a:xfrm>
        </p:spPr>
        <p:txBody>
          <a:bodyPr>
            <a:normAutofit/>
          </a:bodyPr>
          <a:lstStyle/>
          <a:p>
            <a:r>
              <a:rPr lang="en-US" sz="7200" b="1" i="1" dirty="0" err="1"/>
              <a:t>GraphQL</a:t>
            </a:r>
            <a:r>
              <a:rPr lang="en-US" sz="7200" b="1" i="1" dirty="0"/>
              <a:t>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608" y="2509213"/>
            <a:ext cx="10405640" cy="1371599"/>
          </a:xfrm>
        </p:spPr>
        <p:txBody>
          <a:bodyPr>
            <a:normAutofit/>
          </a:bodyPr>
          <a:lstStyle/>
          <a:p>
            <a:r>
              <a:rPr lang="en-US" sz="3600" dirty="0"/>
              <a:t>analyze Traffic | Learn schema | enforcement</a:t>
            </a:r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לבן 3">
            <a:extLst>
              <a:ext uri="{FF2B5EF4-FFF2-40B4-BE49-F238E27FC236}">
                <a16:creationId xmlns:a16="http://schemas.microsoft.com/office/drawing/2014/main" id="{31CFAB44-60FF-0FB6-1E83-95D9E796CD96}"/>
              </a:ext>
            </a:extLst>
          </p:cNvPr>
          <p:cNvSpPr/>
          <p:nvPr/>
        </p:nvSpPr>
        <p:spPr>
          <a:xfrm>
            <a:off x="10984618" y="0"/>
            <a:ext cx="12073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he-IL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בס"ד</a:t>
            </a:r>
            <a:endParaRPr lang="he-IL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044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>
                <a:latin typeface="+mn-lt"/>
                <a:ea typeface="+mn-ea"/>
                <a:cs typeface="+mn-cs"/>
              </a:rPr>
              <a:t>The</a:t>
            </a:r>
            <a:r>
              <a:rPr lang="en-US" sz="5400" b="1" u="sng" dirty="0"/>
              <a:t> </a:t>
            </a:r>
            <a:r>
              <a:rPr lang="en-US" sz="4800" b="1" u="sng" dirty="0">
                <a:latin typeface="+mn-lt"/>
                <a:ea typeface="+mn-ea"/>
                <a:cs typeface="+mn-cs"/>
              </a:rPr>
              <a:t>goal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0291" y="4257963"/>
            <a:ext cx="1163782" cy="83127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0412" y="4573458"/>
            <a:ext cx="1163782" cy="831273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</a:t>
            </a:r>
          </a:p>
        </p:txBody>
      </p:sp>
      <p:pic>
        <p:nvPicPr>
          <p:cNvPr id="1034" name="Picture 10" descr="Introduction of Server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68" y="3781424"/>
            <a:ext cx="2579234" cy="159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4045207-B3BA-324B-1749-2A86B8891E43}"/>
              </a:ext>
            </a:extLst>
          </p:cNvPr>
          <p:cNvSpPr txBox="1"/>
          <p:nvPr/>
        </p:nvSpPr>
        <p:spPr>
          <a:xfrm>
            <a:off x="697454" y="1878554"/>
            <a:ext cx="11101892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/>
              <a:t>Protect GQL server based on recreated the schema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D0DF8158-6B7C-1074-F3B8-69B2E1F38C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4698" y="3276600"/>
            <a:ext cx="6083702" cy="60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4" name="גרפיקה 23" descr="מסמך עם מילוי מלא">
            <a:extLst>
              <a:ext uri="{FF2B5EF4-FFF2-40B4-BE49-F238E27FC236}">
                <a16:creationId xmlns:a16="http://schemas.microsoft.com/office/drawing/2014/main" id="{18B1DE57-24AF-B3E3-8F79-78343895B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7623" y="3943021"/>
            <a:ext cx="2100898" cy="2100898"/>
          </a:xfrm>
          <a:prstGeom prst="rect">
            <a:avLst/>
          </a:prstGeom>
        </p:spPr>
      </p:pic>
      <p:sp>
        <p:nvSpPr>
          <p:cNvPr id="25" name="מלבן 24">
            <a:extLst>
              <a:ext uri="{FF2B5EF4-FFF2-40B4-BE49-F238E27FC236}">
                <a16:creationId xmlns:a16="http://schemas.microsoft.com/office/drawing/2014/main" id="{968E3717-D012-7418-A1D2-428EC13BEB16}"/>
              </a:ext>
            </a:extLst>
          </p:cNvPr>
          <p:cNvSpPr/>
          <p:nvPr/>
        </p:nvSpPr>
        <p:spPr>
          <a:xfrm>
            <a:off x="4249174" y="5777818"/>
            <a:ext cx="293099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GraphQL</a:t>
            </a:r>
            <a:r>
              <a:rPr lang="en-US" sz="30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Schema</a:t>
            </a:r>
            <a:endParaRPr lang="he-IL" sz="30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65893E42-3C08-6CB2-3830-F416102E4559}"/>
              </a:ext>
            </a:extLst>
          </p:cNvPr>
          <p:cNvSpPr txBox="1"/>
          <p:nvPr/>
        </p:nvSpPr>
        <p:spPr>
          <a:xfrm>
            <a:off x="9800216" y="5551576"/>
            <a:ext cx="168240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err="1"/>
              <a:t>GraphQL</a:t>
            </a:r>
            <a:r>
              <a:rPr lang="en-US" sz="3000" dirty="0"/>
              <a:t> Server</a:t>
            </a:r>
            <a:endParaRPr lang="he-IL" sz="3000" dirty="0"/>
          </a:p>
        </p:txBody>
      </p:sp>
    </p:spTree>
    <p:extLst>
      <p:ext uri="{BB962C8B-B14F-4D97-AF65-F5344CB8AC3E}">
        <p14:creationId xmlns:p14="http://schemas.microsoft.com/office/powerpoint/2010/main" val="15986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9" presetClass="path" presetSubtype="0" accel="50000" decel="5000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5 1.11111E-6 L 0.5 0.2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400"/>
                            </p:stCondLst>
                            <p:childTnLst>
                              <p:par>
                                <p:cTn id="2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900"/>
                            </p:stCondLst>
                            <p:childTnLst>
                              <p:par>
                                <p:cTn id="3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5 0.02222 L 0.63398 0.0185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13" grpId="0"/>
      <p:bldP spid="13" grpId="1"/>
      <p:bldP spid="13" grpId="2"/>
      <p:bldP spid="13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58174" y="357611"/>
            <a:ext cx="10364451" cy="1039389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+mn-lt"/>
                <a:ea typeface="+mn-ea"/>
                <a:cs typeface="+mn-cs"/>
              </a:rPr>
              <a:t>The</a:t>
            </a:r>
            <a:r>
              <a:rPr lang="en-US" sz="5400" b="1" u="sng" dirty="0"/>
              <a:t> </a:t>
            </a:r>
            <a:r>
              <a:rPr lang="en-US" sz="4800" b="1" u="sng" dirty="0">
                <a:latin typeface="+mn-lt"/>
                <a:ea typeface="+mn-ea"/>
                <a:cs typeface="+mn-cs"/>
              </a:rPr>
              <a:t>FLOW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60478322"/>
              </p:ext>
            </p:extLst>
          </p:nvPr>
        </p:nvGraphicFramePr>
        <p:xfrm>
          <a:off x="1193799" y="357611"/>
          <a:ext cx="9728825" cy="644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486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81" y="42843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Creating lab environment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2421" r="61573" b="9364"/>
          <a:stretch/>
        </p:blipFill>
        <p:spPr>
          <a:xfrm>
            <a:off x="246086" y="1164667"/>
            <a:ext cx="4138877" cy="5506297"/>
          </a:xfrm>
          <a:prstGeom prst="rect">
            <a:avLst/>
          </a:prstGeom>
        </p:spPr>
      </p:pic>
      <p:pic>
        <p:nvPicPr>
          <p:cNvPr id="6" name="video46558172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3852" y="2760845"/>
            <a:ext cx="6586151" cy="3704710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83734" y="1164667"/>
            <a:ext cx="7802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Build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Embed it into </a:t>
            </a:r>
            <a:r>
              <a:rPr lang="en-US" sz="3200" dirty="0" err="1"/>
              <a:t>GraphQL</a:t>
            </a:r>
            <a:r>
              <a:rPr lang="en-US" sz="3200" dirty="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 functions and user GUI to run them</a:t>
            </a:r>
          </a:p>
        </p:txBody>
      </p:sp>
    </p:spTree>
    <p:extLst>
      <p:ext uri="{BB962C8B-B14F-4D97-AF65-F5344CB8AC3E}">
        <p14:creationId xmlns:p14="http://schemas.microsoft.com/office/powerpoint/2010/main" val="187447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11" y="94012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The challenge &amp; The solution 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609707" y="2483710"/>
            <a:ext cx="6546649" cy="4226010"/>
            <a:chOff x="2879563" y="2755132"/>
            <a:chExt cx="5571913" cy="3677682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DD69B437-D5B9-B85A-068E-7CA8E4E7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563" y="2755132"/>
              <a:ext cx="5571913" cy="3677682"/>
            </a:xfrm>
            <a:prstGeom prst="rect">
              <a:avLst/>
            </a:prstGeom>
            <a:noFill/>
          </p:spPr>
        </p:pic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19DC0C43-7066-AC37-4870-F320E52C724A}"/>
                </a:ext>
              </a:extLst>
            </p:cNvPr>
            <p:cNvSpPr/>
            <p:nvPr/>
          </p:nvSpPr>
          <p:spPr>
            <a:xfrm>
              <a:off x="3008107" y="2792528"/>
              <a:ext cx="796066" cy="428653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00C758A2-7301-6911-6B2D-A6A0B1CB2E87}"/>
                </a:ext>
              </a:extLst>
            </p:cNvPr>
            <p:cNvSpPr/>
            <p:nvPr/>
          </p:nvSpPr>
          <p:spPr>
            <a:xfrm>
              <a:off x="4277509" y="4905872"/>
              <a:ext cx="849856" cy="428653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8BF86C59-8FF9-F188-E8A7-E0DADD312723}"/>
                </a:ext>
              </a:extLst>
            </p:cNvPr>
            <p:cNvSpPr/>
            <p:nvPr/>
          </p:nvSpPr>
          <p:spPr>
            <a:xfrm flipH="1">
              <a:off x="3008108" y="3779271"/>
              <a:ext cx="4066390" cy="37834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B4E2E8BA-E91B-8A30-FF33-68963EB7094E}"/>
                </a:ext>
              </a:extLst>
            </p:cNvPr>
            <p:cNvSpPr/>
            <p:nvPr/>
          </p:nvSpPr>
          <p:spPr>
            <a:xfrm>
              <a:off x="3008107" y="3449781"/>
              <a:ext cx="4066389" cy="29209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3" name="מלבן 22">
              <a:extLst>
                <a:ext uri="{FF2B5EF4-FFF2-40B4-BE49-F238E27FC236}">
                  <a16:creationId xmlns:a16="http://schemas.microsoft.com/office/drawing/2014/main" id="{FC74A659-1B21-E2DE-DD7D-26908D7A2EBF}"/>
                </a:ext>
              </a:extLst>
            </p:cNvPr>
            <p:cNvSpPr/>
            <p:nvPr/>
          </p:nvSpPr>
          <p:spPr>
            <a:xfrm>
              <a:off x="5837369" y="4905872"/>
              <a:ext cx="1624405" cy="428653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909" y="1283904"/>
            <a:ext cx="119911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Challenge:  </a:t>
            </a:r>
            <a:r>
              <a:rPr lang="en-US" sz="3200" dirty="0"/>
              <a:t>Generate </a:t>
            </a:r>
            <a:r>
              <a:rPr lang="en-US" sz="3200" dirty="0" err="1"/>
              <a:t>GraphQL</a:t>
            </a:r>
            <a:r>
              <a:rPr lang="en-US" sz="3200" dirty="0"/>
              <a:t> schema based on </a:t>
            </a:r>
            <a:r>
              <a:rPr lang="en-US" sz="3200" dirty="0" err="1"/>
              <a:t>GraphQL</a:t>
            </a:r>
            <a:r>
              <a:rPr lang="en-US" sz="3200" dirty="0"/>
              <a:t> web traffic</a:t>
            </a:r>
          </a:p>
          <a:p>
            <a:r>
              <a:rPr lang="en-US" sz="3200" b="1" dirty="0"/>
              <a:t>Solution: </a:t>
            </a:r>
            <a:r>
              <a:rPr lang="en-US" sz="3200" dirty="0"/>
              <a:t>Inspect GQL request body, method, IP, user-agent…</a:t>
            </a:r>
          </a:p>
        </p:txBody>
      </p:sp>
    </p:spTree>
    <p:extLst>
      <p:ext uri="{BB962C8B-B14F-4D97-AF65-F5344CB8AC3E}">
        <p14:creationId xmlns:p14="http://schemas.microsoft.com/office/powerpoint/2010/main" val="34250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Introduction of Server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3" y="2284305"/>
            <a:ext cx="2732119" cy="168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5" y="82290"/>
            <a:ext cx="10364451" cy="1596177"/>
          </a:xfrm>
        </p:spPr>
        <p:txBody>
          <a:bodyPr/>
          <a:lstStyle/>
          <a:p>
            <a:r>
              <a:rPr lang="en-US" b="1" u="sng" dirty="0"/>
              <a:t>all the process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917124" y="2306182"/>
            <a:ext cx="2974633" cy="1988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POST /</a:t>
            </a:r>
            <a:r>
              <a:rPr lang="en-US" sz="2000" dirty="0" err="1">
                <a:solidFill>
                  <a:srgbClr val="FF0000"/>
                </a:solidFill>
              </a:rPr>
              <a:t>graphql</a:t>
            </a:r>
            <a:r>
              <a:rPr lang="en-US" sz="2000" dirty="0">
                <a:solidFill>
                  <a:srgbClr val="FF0000"/>
                </a:solidFill>
              </a:rPr>
              <a:t> HTTP/1.1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User-Agent: Attacker/3.2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pt-BR" sz="2000" dirty="0">
                <a:solidFill>
                  <a:srgbClr val="FF0000"/>
                </a:solidFill>
              </a:rPr>
              <a:t>mutation{</a:t>
            </a:r>
          </a:p>
          <a:p>
            <a:r>
              <a:rPr lang="pt-BR" sz="2000" dirty="0">
                <a:solidFill>
                  <a:srgbClr val="FF0000"/>
                </a:solidFill>
              </a:rPr>
              <a:t> deleteUser(id:104)</a:t>
            </a:r>
          </a:p>
          <a:p>
            <a:r>
              <a:rPr lang="pt-BR" sz="2000" dirty="0">
                <a:solidFill>
                  <a:srgbClr val="FF0000"/>
                </a:solidFill>
              </a:rPr>
              <a:t>}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5908" y="2263146"/>
            <a:ext cx="2523430" cy="1333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RULE #87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</a:rPr>
              <a:t>deleteUser(userId)</a:t>
            </a:r>
          </a:p>
        </p:txBody>
      </p:sp>
      <p:pic>
        <p:nvPicPr>
          <p:cNvPr id="3080" name="Picture 8" descr="gear rotating animated gif image | Gears, Photoshop backgrounds free,  Cellphone wallpape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43" y="2298570"/>
            <a:ext cx="1477146" cy="9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od Blocked It - Your Daily Cup of Inspiration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18" y="2355587"/>
            <a:ext cx="2837149" cy="189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17124" y="2306182"/>
            <a:ext cx="2974632" cy="1951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B050"/>
                </a:solidFill>
              </a:rPr>
              <a:t>POST /</a:t>
            </a:r>
            <a:r>
              <a:rPr lang="en-US" sz="2000" dirty="0" err="1">
                <a:solidFill>
                  <a:srgbClr val="00B050"/>
                </a:solidFill>
              </a:rPr>
              <a:t>graphql</a:t>
            </a:r>
            <a:r>
              <a:rPr lang="en-US" sz="2000" dirty="0">
                <a:solidFill>
                  <a:srgbClr val="00B050"/>
                </a:solidFill>
              </a:rPr>
              <a:t> HTTP/1.1</a:t>
            </a:r>
            <a:br>
              <a:rPr lang="en-US" sz="2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00B050"/>
                </a:solidFill>
              </a:rPr>
              <a:t>User-Agent: Chrome/3.2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pt-BR" sz="2000" dirty="0">
                <a:solidFill>
                  <a:srgbClr val="00B050"/>
                </a:solidFill>
              </a:rPr>
              <a:t>mutation{</a:t>
            </a:r>
          </a:p>
          <a:p>
            <a:r>
              <a:rPr lang="pt-BR" sz="2000" dirty="0">
                <a:solidFill>
                  <a:srgbClr val="00B050"/>
                </a:solidFill>
              </a:rPr>
              <a:t> deleteUser(userId:104)</a:t>
            </a:r>
          </a:p>
          <a:p>
            <a:r>
              <a:rPr lang="pt-BR" sz="2000" dirty="0">
                <a:solidFill>
                  <a:srgbClr val="00B050"/>
                </a:solidFill>
              </a:rPr>
              <a:t>}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C9A3F40-F157-09D1-B229-6CB6DF187100}"/>
              </a:ext>
            </a:extLst>
          </p:cNvPr>
          <p:cNvSpPr txBox="1"/>
          <p:nvPr/>
        </p:nvSpPr>
        <p:spPr>
          <a:xfrm>
            <a:off x="9095054" y="3856093"/>
            <a:ext cx="1682405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/>
              <a:t>proxy</a:t>
            </a:r>
            <a:endParaRPr lang="he-IL" sz="3000" dirty="0"/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02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403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4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51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25 -2.96296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0.25 4.81481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34062 0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35013 0.00278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13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35013 0.00278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13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35013 0.00277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13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35013 0.0027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4" grpId="1" build="allAtOnce" animBg="1"/>
      <p:bldP spid="14" grpId="0" uiExpand="1" build="allAtOnce" animBg="1"/>
      <p:bldP spid="14" grpId="1" uiExpand="1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123" y="-345045"/>
            <a:ext cx="10364451" cy="1596177"/>
          </a:xfrm>
        </p:spPr>
        <p:txBody>
          <a:bodyPr/>
          <a:lstStyle/>
          <a:p>
            <a:r>
              <a:rPr lang="en-US" b="1" u="sng" dirty="0"/>
              <a:t>Demo presentation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158862686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6123" y="764762"/>
            <a:ext cx="10638502" cy="59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1A8EA2-1848-1775-566E-05D780168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02" y="388486"/>
            <a:ext cx="10364451" cy="1596177"/>
          </a:xfrm>
        </p:spPr>
        <p:txBody>
          <a:bodyPr/>
          <a:lstStyle/>
          <a:p>
            <a:r>
              <a:rPr lang="en-US" b="1" u="sng" dirty="0"/>
              <a:t>NEXT STEPS</a:t>
            </a:r>
            <a:endParaRPr lang="he-IL" b="1" u="sng" dirty="0"/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3722" y="1984663"/>
            <a:ext cx="9424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Improve the algorithm to support GQL specific </a:t>
            </a:r>
            <a:r>
              <a:rPr lang="en-US" sz="3600" dirty="0" err="1"/>
              <a:t>DoS</a:t>
            </a:r>
            <a:r>
              <a:rPr lang="en-US" sz="3600" dirty="0"/>
              <a:t> attack.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Add support of GUI that will enable the user control on the rules, like add IP to white list.</a:t>
            </a:r>
          </a:p>
        </p:txBody>
      </p:sp>
    </p:spTree>
    <p:extLst>
      <p:ext uri="{BB962C8B-B14F-4D97-AF65-F5344CB8AC3E}">
        <p14:creationId xmlns:p14="http://schemas.microsoft.com/office/powerpoint/2010/main" val="129101635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5233</TotalTime>
  <Words>683</Words>
  <Application>Microsoft Office PowerPoint</Application>
  <PresentationFormat>מסך רחב</PresentationFormat>
  <Paragraphs>91</Paragraphs>
  <Slides>10</Slides>
  <Notes>9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Wingdings</vt:lpstr>
      <vt:lpstr>Droplet</vt:lpstr>
      <vt:lpstr>WHO WE ARE?</vt:lpstr>
      <vt:lpstr>GraphQL Security</vt:lpstr>
      <vt:lpstr>The goal</vt:lpstr>
      <vt:lpstr>The FLOW</vt:lpstr>
      <vt:lpstr>Creating lab environment </vt:lpstr>
      <vt:lpstr>The challenge &amp; The solution </vt:lpstr>
      <vt:lpstr>all the process</vt:lpstr>
      <vt:lpstr>Demo presentation</vt:lpstr>
      <vt:lpstr>NEXT STEPS</vt:lpstr>
      <vt:lpstr>מצגת של PowerPoint‏</vt:lpstr>
    </vt:vector>
  </TitlesOfParts>
  <Company>Checkpoint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 Security</dc:title>
  <dc:creator>Ariel Haser</dc:creator>
  <cp:lastModifiedBy>chaim miletzky</cp:lastModifiedBy>
  <cp:revision>81</cp:revision>
  <dcterms:created xsi:type="dcterms:W3CDTF">2023-03-23T11:11:09Z</dcterms:created>
  <dcterms:modified xsi:type="dcterms:W3CDTF">2023-05-28T21:08:48Z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Verifier">
    <vt:lpwstr>IyCHJSc6Ni2APpMzOzkqPA==</vt:lpwstr>
  </property>
  <property fmtid="{D5CDD505-2E9C-101B-9397-08002B2CF9AE}" pid="5" name="PolicyName">
    <vt:lpwstr>IyBkiiooNjePMZkxLiQsPTo=</vt:lpwstr>
  </property>
  <property fmtid="{D5CDD505-2E9C-101B-9397-08002B2CF9AE}" pid="6" name="PolicyID">
    <vt:lpwstr/>
  </property>
  <property fmtid="{D5CDD505-2E9C-101B-9397-08002B2CF9AE}" pid="7" name="DomainID">
    <vt:lpwstr/>
  </property>
  <property fmtid="{D5CDD505-2E9C-101B-9397-08002B2CF9AE}" pid="8" name="HText">
    <vt:lpwstr/>
  </property>
  <property fmtid="{D5CDD505-2E9C-101B-9397-08002B2CF9AE}" pid="9" name="FText">
    <vt:lpwstr/>
  </property>
  <property fmtid="{D5CDD505-2E9C-101B-9397-08002B2CF9AE}" pid="10" name="WMark">
    <vt:lpwstr/>
  </property>
  <property fmtid="{D5CDD505-2E9C-101B-9397-08002B2CF9AE}" pid="11" name="Set">
    <vt:lpwstr>Ky4oOiM=</vt:lpwstr>
  </property>
  <property fmtid="{D5CDD505-2E9C-101B-9397-08002B2CF9AE}" pid="12" name="Version">
    <vt:lpwstr>Xw==</vt:lpwstr>
  </property>
</Properties>
</file>